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92" r:id="rId3"/>
    <p:sldId id="258" r:id="rId4"/>
    <p:sldId id="278" r:id="rId5"/>
    <p:sldId id="279" r:id="rId6"/>
    <p:sldId id="261" r:id="rId7"/>
    <p:sldId id="260" r:id="rId8"/>
    <p:sldId id="277" r:id="rId9"/>
    <p:sldId id="281" r:id="rId10"/>
    <p:sldId id="271" r:id="rId11"/>
    <p:sldId id="273" r:id="rId12"/>
    <p:sldId id="274" r:id="rId13"/>
    <p:sldId id="282" r:id="rId14"/>
    <p:sldId id="267" r:id="rId15"/>
    <p:sldId id="268" r:id="rId16"/>
    <p:sldId id="269" r:id="rId17"/>
    <p:sldId id="270" r:id="rId18"/>
    <p:sldId id="275" r:id="rId19"/>
    <p:sldId id="276" r:id="rId20"/>
    <p:sldId id="283" r:id="rId21"/>
    <p:sldId id="284" r:id="rId22"/>
    <p:sldId id="285" r:id="rId23"/>
    <p:sldId id="286" r:id="rId24"/>
    <p:sldId id="290" r:id="rId25"/>
    <p:sldId id="287" r:id="rId26"/>
    <p:sldId id="291" r:id="rId27"/>
    <p:sldId id="288" r:id="rId28"/>
    <p:sldId id="289" r:id="rId29"/>
    <p:sldId id="293" r:id="rId30"/>
    <p:sldId id="294" r:id="rId31"/>
    <p:sldId id="296" r:id="rId32"/>
    <p:sldId id="295" r:id="rId33"/>
    <p:sldId id="297" r:id="rId34"/>
    <p:sldId id="299" r:id="rId35"/>
    <p:sldId id="300" r:id="rId36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001E00"/>
    <a:srgbClr val="000048"/>
    <a:srgbClr val="000022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87" d="100"/>
          <a:sy n="87" d="100"/>
        </p:scale>
        <p:origin x="10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EC1FA06-8075-4C54-ABB7-439A67666891}" type="datetimeFigureOut">
              <a:rPr lang="th-TH"/>
              <a:pPr>
                <a:defRPr/>
              </a:pPr>
              <a:t>17/08/64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 smtClean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EC11B96-871A-406A-B17B-61992D4506C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4893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40964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1CA263-E5CF-4A53-A87D-12EF516B2FE8}" type="slidenum">
              <a:rPr lang="th-TH" altLang="th-TH" sz="1200" smtClean="0"/>
              <a:pPr/>
              <a:t>25</a:t>
            </a:fld>
            <a:endParaRPr lang="th-TH" altLang="th-TH" sz="1200" smtClean="0"/>
          </a:p>
        </p:txBody>
      </p:sp>
    </p:spTree>
    <p:extLst>
      <p:ext uri="{BB962C8B-B14F-4D97-AF65-F5344CB8AC3E}">
        <p14:creationId xmlns:p14="http://schemas.microsoft.com/office/powerpoint/2010/main" val="51894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F6602-D28A-4806-A9AD-0FD4817A223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602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807C9-BE82-4816-9CF1-EEF2515D0E1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082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31EFA-5BBE-45D2-B863-7D667946EE1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23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A1C94E1-787C-47CD-BDE0-C74C3440F0B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2754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112066F-4B3D-4161-8B6D-D331BEB253F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7747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BEBCD86-1174-4781-9752-F255610B3F3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1850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BF8998B-0661-4C57-9693-E0A09F4CFA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903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6C67BEE-FC27-40CB-A00F-B2D816231B3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2678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C8EA3A-91C8-414F-9353-8F0BA25679C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8627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FC772E-B3DD-48F6-8516-00346BCAD33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31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0901BF5-4874-4F5D-AB5C-A12200791B7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228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EB3A3-664E-43B8-91AD-53BAA9A1F78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21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4B6F6ED-CF2F-42DB-A947-01609FEABA4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4534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3EB1DE-E968-4D8B-83A4-2500934A4BE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466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FDEEFA4-C2CD-48F7-9B19-75BC9E015B9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01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26CB7-5D83-471C-864A-F0AE61C525E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08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60930-58ED-4B66-9FEA-491F2B11C3E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4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A1164-BF8B-4272-A99B-CC1DAF73E00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60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04B59-7E85-4AEA-A99A-5D401FD2650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422CB-F756-447C-A681-CC76F217E96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78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41ED6-4065-4910-9B44-5E75144C82A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13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30101-BCC1-410A-A132-F7197946FF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79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h-TH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h-TH" smtClean="0"/>
              <a:t>Haga clic para modificar el estilo de texto del patrón</a:t>
            </a:r>
          </a:p>
          <a:p>
            <a:pPr lvl="1"/>
            <a:r>
              <a:rPr lang="es-ES" altLang="th-TH" smtClean="0"/>
              <a:t>Segundo nivel</a:t>
            </a:r>
          </a:p>
          <a:p>
            <a:pPr lvl="2"/>
            <a:r>
              <a:rPr lang="es-ES" altLang="th-TH" smtClean="0"/>
              <a:t>Tercer nivel</a:t>
            </a:r>
          </a:p>
          <a:p>
            <a:pPr lvl="3"/>
            <a:r>
              <a:rPr lang="es-ES" altLang="th-TH" smtClean="0"/>
              <a:t>Cuarto nivel</a:t>
            </a:r>
          </a:p>
          <a:p>
            <a:pPr lvl="4"/>
            <a:r>
              <a:rPr lang="es-ES" altLang="th-TH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B16B0E4-AE92-4FE1-8B6B-BE8907D2740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h-TH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h-TH" smtClean="0"/>
              <a:t>Haga clic para modificar el estilo de texto del patrón</a:t>
            </a:r>
          </a:p>
          <a:p>
            <a:pPr lvl="1"/>
            <a:r>
              <a:rPr lang="es-ES" altLang="th-TH" smtClean="0"/>
              <a:t>Segundo nivel</a:t>
            </a:r>
          </a:p>
          <a:p>
            <a:pPr lvl="2"/>
            <a:r>
              <a:rPr lang="es-ES" altLang="th-TH" smtClean="0"/>
              <a:t>Tercer nivel</a:t>
            </a:r>
          </a:p>
          <a:p>
            <a:pPr lvl="3"/>
            <a:r>
              <a:rPr lang="es-ES" altLang="th-TH" smtClean="0"/>
              <a:t>Cuarto nivel</a:t>
            </a:r>
          </a:p>
          <a:p>
            <a:pPr lvl="4"/>
            <a:r>
              <a:rPr lang="es-ES" altLang="th-TH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AE6EAE5-FCF1-4BAC-BEB3-17FF155B966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Rectangle 166"/>
          <p:cNvSpPr>
            <a:spLocks noGrp="1" noChangeArrowheads="1"/>
          </p:cNvSpPr>
          <p:nvPr>
            <p:ph type="subTitle" idx="1"/>
          </p:nvPr>
        </p:nvSpPr>
        <p:spPr>
          <a:xfrm>
            <a:off x="6350" y="5373688"/>
            <a:ext cx="5256213" cy="5508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KhaoKit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4.0</a:t>
            </a:r>
            <a:endParaRPr lang="es-ES" sz="7200" b="1" dirty="0" smtClean="0">
              <a:solidFill>
                <a:srgbClr val="001E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95536" y="188640"/>
            <a:ext cx="874846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th-TH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นำเสนองานวิชาการ 2561</a:t>
            </a: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h-TH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2003" y="980728"/>
            <a:ext cx="504056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 ปี ที่ผ่านมา</a:t>
            </a:r>
            <a:b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ไอทีได้พัฒนางาน</a:t>
            </a:r>
            <a:b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อะไรบ้าง มาแลกเปลี่ยนเรียนรู้ และแบ่งปันกัน </a:t>
            </a:r>
            <a:r>
              <a:rPr lang="th-TH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h-TH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h-TH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ชื่อเรื่อง 1"/>
          <p:cNvSpPr>
            <a:spLocks noGrp="1"/>
          </p:cNvSpPr>
          <p:nvPr>
            <p:ph type="title"/>
          </p:nvPr>
        </p:nvSpPr>
        <p:spPr>
          <a:xfrm>
            <a:off x="4763" y="476250"/>
            <a:ext cx="8229600" cy="1143000"/>
          </a:xfrm>
        </p:spPr>
        <p:txBody>
          <a:bodyPr/>
          <a:lstStyle/>
          <a:p>
            <a:pPr algn="l"/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คีย์เบิกพัสดุ</a:t>
            </a: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8304600" cy="3240360"/>
          </a:xfrm>
          <a:effectLst>
            <a:reflection stA="89000" endPos="20000" dist="1143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pPr algn="l"/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เซ็นรับพัสดุ</a:t>
            </a:r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42" y="2348880"/>
            <a:ext cx="7640515" cy="3771900"/>
          </a:xfrm>
          <a:effectLst>
            <a:reflection stA="54000" endPos="13000" dist="127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5" y="1988840"/>
            <a:ext cx="9144000" cy="4530995"/>
          </a:xfrm>
          <a:prstGeom prst="rect">
            <a:avLst/>
          </a:prstGeom>
          <a:effectLst>
            <a:reflection blurRad="114300" stA="45000" endPos="65000" dist="88900" dir="5400000" sy="-100000" algn="bl" rotWithShape="0"/>
            <a:softEdge rad="190500"/>
          </a:effectLst>
        </p:spPr>
      </p:pic>
      <p:sp>
        <p:nvSpPr>
          <p:cNvPr id="5" name="Rectangle 166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8229600" cy="1143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th-TH" sz="3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งานเภสัชกรรม</a:t>
            </a:r>
            <a:br>
              <a:rPr lang="th-TH" sz="3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</a:br>
            <a:r>
              <a:rPr lang="th-TH" sz="3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ระบบสั่งซื้อยาสมุนไพรออนไลน์</a:t>
            </a:r>
            <a:endParaRPr lang="es-ES" sz="2000" b="1" dirty="0" smtClean="0">
              <a:solidFill>
                <a:srgbClr val="001E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612775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th-TH" sz="40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ระบบสั่งซื้อยาสมุนไพรออนไลน์</a:t>
            </a:r>
            <a:endParaRPr lang="th-TH" sz="4000" dirty="0"/>
          </a:p>
        </p:txBody>
      </p:sp>
      <p:sp>
        <p:nvSpPr>
          <p:cNvPr id="6" name="ตัดมุมสี่เหลี่ยมผืนผ้าด้านทแยงมุม 5"/>
          <p:cNvSpPr/>
          <p:nvPr/>
        </p:nvSpPr>
        <p:spPr>
          <a:xfrm>
            <a:off x="319088" y="1920875"/>
            <a:ext cx="3097212" cy="720725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>
                <a:solidFill>
                  <a:srgbClr val="FFFFFF"/>
                </a:solidFill>
              </a:rPr>
              <a:t>เลือกซื้อยาสมุนไพร</a:t>
            </a:r>
          </a:p>
        </p:txBody>
      </p:sp>
      <p:pic>
        <p:nvPicPr>
          <p:cNvPr id="27652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584450"/>
            <a:ext cx="4792662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550" y="2584450"/>
            <a:ext cx="8510588" cy="39608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3284538"/>
            <a:ext cx="869632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ตัดมุมสี่เหลี่ยมผืนผ้าด้านทแยงมุม 5"/>
          <p:cNvSpPr/>
          <p:nvPr/>
        </p:nvSpPr>
        <p:spPr>
          <a:xfrm>
            <a:off x="304800" y="558800"/>
            <a:ext cx="4411663" cy="1285875"/>
          </a:xfrm>
          <a:prstGeom prst="snip2Diag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50800" dir="5400000" sx="105000" sy="105000" algn="ctr" rotWithShape="0">
              <a:srgbClr val="000000">
                <a:alpha val="7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th-TH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หัวเรื่อง)"/>
              </a:rPr>
              <a:t>จัดการสินค้า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82575" y="3319463"/>
            <a:ext cx="936625" cy="3698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7510463" y="4084638"/>
            <a:ext cx="720725" cy="431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8223250" y="4932363"/>
            <a:ext cx="719138" cy="3825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927350"/>
            <a:ext cx="8721725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สี่เหลี่ยมผืนผ้า 11"/>
          <p:cNvSpPr/>
          <p:nvPr/>
        </p:nvSpPr>
        <p:spPr>
          <a:xfrm>
            <a:off x="7558088" y="4797425"/>
            <a:ext cx="936625" cy="3698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568950" y="4797425"/>
            <a:ext cx="792163" cy="3698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0" name="ตัดมุมสี่เหลี่ยมผืนผ้าด้านทแยงมุม 9"/>
          <p:cNvSpPr/>
          <p:nvPr/>
        </p:nvSpPr>
        <p:spPr>
          <a:xfrm>
            <a:off x="304800" y="558800"/>
            <a:ext cx="5683250" cy="1285875"/>
          </a:xfrm>
          <a:prstGeom prst="snip2Diag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50800" dir="5400000" sx="105000" sy="105000" algn="ctr" rotWithShape="0">
              <a:srgbClr val="000000">
                <a:alpha val="7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th-TH" sz="4800" b="1" dirty="0">
                <a:solidFill>
                  <a:srgbClr val="000000"/>
                </a:solidFill>
                <a:latin typeface="Arial (หัวเรื่อง)"/>
              </a:rPr>
              <a:t>เช็ค</a:t>
            </a:r>
            <a:r>
              <a:rPr lang="th-TH" sz="4800" b="1" dirty="0" err="1">
                <a:solidFill>
                  <a:srgbClr val="000000"/>
                </a:solidFill>
                <a:latin typeface="Arial (หัวเรื่อง)"/>
              </a:rPr>
              <a:t>สถานะการ</a:t>
            </a:r>
            <a:r>
              <a:rPr lang="th-TH" sz="4800" b="1" dirty="0">
                <a:solidFill>
                  <a:srgbClr val="000000"/>
                </a:solidFill>
                <a:latin typeface="Arial (หัวเรื่อง)"/>
              </a:rPr>
              <a:t>สั่งซื้อ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820988"/>
            <a:ext cx="87852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5038725" y="6021388"/>
            <a:ext cx="792163" cy="3317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ตัดมุมสี่เหลี่ยมผืนผ้าด้านทแยงมุม 7"/>
          <p:cNvSpPr/>
          <p:nvPr/>
        </p:nvSpPr>
        <p:spPr>
          <a:xfrm>
            <a:off x="304800" y="558800"/>
            <a:ext cx="2251075" cy="1285875"/>
          </a:xfrm>
          <a:prstGeom prst="snip2Diag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50800" dir="5400000" sx="105000" sy="105000" algn="ctr" rotWithShape="0">
              <a:srgbClr val="000000">
                <a:alpha val="7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th-TH" sz="4800" b="1" dirty="0">
                <a:solidFill>
                  <a:srgbClr val="000000"/>
                </a:solidFill>
                <a:latin typeface="Arial (หัวเรื่อง)"/>
              </a:rPr>
              <a:t>ใบเบิก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ชื่อเรื่อง 1"/>
          <p:cNvSpPr>
            <a:spLocks noGrp="1"/>
          </p:cNvSpPr>
          <p:nvPr>
            <p:ph type="title"/>
          </p:nvPr>
        </p:nvSpPr>
        <p:spPr>
          <a:xfrm>
            <a:off x="-20638" y="692150"/>
            <a:ext cx="8229601" cy="1143000"/>
          </a:xfrm>
        </p:spPr>
        <p:txBody>
          <a:bodyPr/>
          <a:lstStyle/>
          <a:p>
            <a:pPr algn="l"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งานบริหาร</a:t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ระบบเอกสารคุณภาพ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E-BOOK</a:t>
            </a:r>
            <a:endPara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7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88106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แผนผังลำดับงาน: ที่เก็บแบบเข้าถึงโดยลำดับ 8"/>
          <p:cNvSpPr/>
          <p:nvPr/>
        </p:nvSpPr>
        <p:spPr>
          <a:xfrm>
            <a:off x="0" y="2060575"/>
            <a:ext cx="4284663" cy="1081088"/>
          </a:xfrm>
          <a:prstGeom prst="flowChartMagneticTap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รายการเอกสารคุณภาพ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3141663"/>
            <a:ext cx="35020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39782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แผนผังลำดับงาน: ที่เก็บแบบเข้าถึงโดยลำดับ 5"/>
          <p:cNvSpPr/>
          <p:nvPr/>
        </p:nvSpPr>
        <p:spPr>
          <a:xfrm>
            <a:off x="4932363" y="2060575"/>
            <a:ext cx="2879725" cy="1008063"/>
          </a:xfrm>
          <a:prstGeom prst="flowChartMagneticTap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แก้ไขเอกสาร</a:t>
            </a:r>
          </a:p>
        </p:txBody>
      </p:sp>
      <p:sp>
        <p:nvSpPr>
          <p:cNvPr id="7" name="แผนผังลำดับงาน: ที่เก็บแบบเข้าถึงโดยลำดับ 6"/>
          <p:cNvSpPr/>
          <p:nvPr/>
        </p:nvSpPr>
        <p:spPr>
          <a:xfrm>
            <a:off x="323850" y="2060575"/>
            <a:ext cx="2732088" cy="1008063"/>
          </a:xfrm>
          <a:prstGeom prst="flowChartMagneticTap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เพิ่มเอกสาร</a:t>
            </a:r>
          </a:p>
        </p:txBody>
      </p:sp>
      <p:sp>
        <p:nvSpPr>
          <p:cNvPr id="32774" name="ชื่อเรื่อง 1"/>
          <p:cNvSpPr>
            <a:spLocks noGrp="1"/>
          </p:cNvSpPr>
          <p:nvPr>
            <p:ph type="title"/>
          </p:nvPr>
        </p:nvSpPr>
        <p:spPr>
          <a:xfrm>
            <a:off x="31750" y="476250"/>
            <a:ext cx="8229600" cy="1143000"/>
          </a:xfrm>
        </p:spPr>
        <p:txBody>
          <a:bodyPr/>
          <a:lstStyle/>
          <a:p>
            <a:pPr algn="l"/>
            <a:r>
              <a:rPr lang="th-TH" alt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ระบบเอกสารคุณภาพ </a:t>
            </a:r>
            <a:r>
              <a:rPr lang="en-US" alt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E-BOOK</a:t>
            </a:r>
            <a:endParaRPr lang="th-TH" alt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549275"/>
            <a:ext cx="5953125" cy="1143000"/>
          </a:xfrm>
        </p:spPr>
        <p:txBody>
          <a:bodyPr/>
          <a:lstStyle/>
          <a:p>
            <a:pPr algn="l"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ระบบตรวจสอบ 43 แฟ้ม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5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87503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3175" y="765175"/>
            <a:ext cx="8229600" cy="1511300"/>
          </a:xfrm>
        </p:spPr>
        <p:txBody>
          <a:bodyPr/>
          <a:lstStyle/>
          <a:p>
            <a:pPr algn="l" eaLnBrk="1" hangingPunct="1">
              <a:defRPr/>
            </a:pP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ระบบสารสนเทศในปี 2561</a:t>
            </a:r>
            <a:r>
              <a:rPr lang="th-TH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h-TH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h-TH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84931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692150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ระบบหลักประกันสุขภาพ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9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8609013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549275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ข้อมูลรายงาน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3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420938"/>
            <a:ext cx="8639175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700" y="620713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งานบริหาร</a:t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ระบบประกาศจัดซื้อจัดจ้าง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7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349500"/>
            <a:ext cx="8626475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549275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รายการประกาศจัดซื้อจัดจ้าง</a:t>
            </a:r>
          </a:p>
        </p:txBody>
      </p:sp>
      <p:pic>
        <p:nvPicPr>
          <p:cNvPr id="37891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2781300"/>
            <a:ext cx="49625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549275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ระบบภาพกิจกรรม</a:t>
            </a:r>
          </a:p>
        </p:txBody>
      </p:sp>
      <p:pic>
        <p:nvPicPr>
          <p:cNvPr id="38915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349500"/>
            <a:ext cx="88931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ชื่อเรื่อง 1"/>
          <p:cNvSpPr>
            <a:spLocks noGrp="1"/>
          </p:cNvSpPr>
          <p:nvPr>
            <p:ph type="title"/>
          </p:nvPr>
        </p:nvSpPr>
        <p:spPr>
          <a:xfrm>
            <a:off x="22225" y="549275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รายการภาพกิจกรรมหน้าเว็บ</a:t>
            </a:r>
          </a:p>
        </p:txBody>
      </p:sp>
      <p:pic>
        <p:nvPicPr>
          <p:cNvPr id="39939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565400"/>
            <a:ext cx="8218487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ชื่อเรื่อง 1"/>
          <p:cNvSpPr>
            <a:spLocks noGrp="1"/>
          </p:cNvSpPr>
          <p:nvPr>
            <p:ph type="title"/>
          </p:nvPr>
        </p:nvSpPr>
        <p:spPr>
          <a:xfrm>
            <a:off x="-9525" y="476250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ระบบข่าวประชาสัมพันธ์</a:t>
            </a:r>
          </a:p>
        </p:txBody>
      </p:sp>
      <p:pic>
        <p:nvPicPr>
          <p:cNvPr id="41987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2349500"/>
            <a:ext cx="8435975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692150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รายการข่าวประชาสัมพันธ์</a:t>
            </a:r>
          </a:p>
        </p:txBody>
      </p:sp>
      <p:pic>
        <p:nvPicPr>
          <p:cNvPr id="43011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81300"/>
            <a:ext cx="8675688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525" y="620688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งานบริหาร</a:t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ระบบขอใช้รถยนต์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49500"/>
            <a:ext cx="8202613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11113" y="549275"/>
            <a:ext cx="8229601" cy="1143000"/>
          </a:xfrm>
        </p:spPr>
        <p:txBody>
          <a:bodyPr/>
          <a:lstStyle/>
          <a:p>
            <a:pPr algn="l"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งานบริหาร</a:t>
            </a:r>
            <a:b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ระบบขอใช้ห้องประชุม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59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2492375"/>
            <a:ext cx="8272462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549275"/>
            <a:ext cx="8256588" cy="1219200"/>
          </a:xfrm>
        </p:spPr>
        <p:txBody>
          <a:bodyPr/>
          <a:lstStyle/>
          <a:p>
            <a:pPr algn="l"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งานเวชระเบียน</a:t>
            </a:r>
            <a:b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ระบบลงทะเบียนผู้ป่วยใหม่ออนไลน์</a:t>
            </a:r>
            <a:endPara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ตัวแทนเนื้อหา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2205038"/>
            <a:ext cx="3360738" cy="4502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ชื่อเรื่อง 1"/>
          <p:cNvSpPr>
            <a:spLocks noGrp="1"/>
          </p:cNvSpPr>
          <p:nvPr>
            <p:ph type="title"/>
          </p:nvPr>
        </p:nvSpPr>
        <p:spPr>
          <a:xfrm>
            <a:off x="-14288" y="490538"/>
            <a:ext cx="8229601" cy="1143000"/>
          </a:xfrm>
        </p:spPr>
        <p:txBody>
          <a:bodyPr/>
          <a:lstStyle/>
          <a:p>
            <a:pPr algn="l"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ระบบแบบสอบถามออนไลน์</a:t>
            </a:r>
          </a:p>
        </p:txBody>
      </p:sp>
      <p:pic>
        <p:nvPicPr>
          <p:cNvPr id="46083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716338"/>
            <a:ext cx="8229600" cy="2768600"/>
          </a:xfrm>
        </p:spPr>
      </p:pic>
      <p:sp>
        <p:nvSpPr>
          <p:cNvPr id="46084" name="ชื่อเรื่อง 1"/>
          <p:cNvSpPr txBox="1">
            <a:spLocks/>
          </p:cNvSpPr>
          <p:nvPr/>
        </p:nvSpPr>
        <p:spPr bwMode="auto">
          <a:xfrm>
            <a:off x="179388" y="21923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th-TH" altLang="th-TH">
                <a:solidFill>
                  <a:schemeClr val="tx2"/>
                </a:solidFill>
              </a:rPr>
              <a:t>สามารถสร้างแบบสอบถามเองได้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th-TH" altLang="th-TH">
                <a:solidFill>
                  <a:schemeClr val="tx2"/>
                </a:solidFill>
              </a:rPr>
              <a:t>ส่งลิงค์เพื่อตอบแบบสอบถาม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ชื่อเรื่อง 1"/>
          <p:cNvSpPr>
            <a:spLocks noGrp="1"/>
          </p:cNvSpPr>
          <p:nvPr>
            <p:ph type="title"/>
          </p:nvPr>
        </p:nvSpPr>
        <p:spPr>
          <a:xfrm>
            <a:off x="179388" y="2058988"/>
            <a:ext cx="8229600" cy="1143000"/>
          </a:xfrm>
        </p:spPr>
        <p:txBody>
          <a:bodyPr/>
          <a:lstStyle/>
          <a:p>
            <a:pPr algn="l"/>
            <a:r>
              <a:rPr lang="th-TH" altLang="th-TH" sz="3200" smtClean="0"/>
              <a:t>- หน้าประมวลผลคำตอบ</a:t>
            </a:r>
          </a:p>
        </p:txBody>
      </p:sp>
      <p:pic>
        <p:nvPicPr>
          <p:cNvPr id="47107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068638"/>
            <a:ext cx="8229600" cy="3476625"/>
          </a:xfrm>
        </p:spPr>
      </p:pic>
      <p:sp>
        <p:nvSpPr>
          <p:cNvPr id="47108" name="ชื่อเรื่อง 1"/>
          <p:cNvSpPr txBox="1">
            <a:spLocks/>
          </p:cNvSpPr>
          <p:nvPr/>
        </p:nvSpPr>
        <p:spPr bwMode="auto">
          <a:xfrm>
            <a:off x="0" y="5492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th-TH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ระบบแบบสอบถามออนไลน์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549275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ระบบติดต่อสอบถาม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1" name="ตัวแทนเนื้อหา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205038"/>
            <a:ext cx="7269162" cy="4525962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ชื่อเรื่อง 1"/>
          <p:cNvSpPr>
            <a:spLocks noGrp="1"/>
          </p:cNvSpPr>
          <p:nvPr>
            <p:ph type="title"/>
          </p:nvPr>
        </p:nvSpPr>
        <p:spPr>
          <a:xfrm>
            <a:off x="9525" y="692150"/>
            <a:ext cx="8229600" cy="1143000"/>
          </a:xfrm>
        </p:spPr>
        <p:txBody>
          <a:bodyPr/>
          <a:lstStyle/>
          <a:p>
            <a:pPr algn="l"/>
            <a:r>
              <a:rPr lang="th-TH" alt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รายการติดต่อสอถาม</a:t>
            </a:r>
          </a:p>
        </p:txBody>
      </p:sp>
      <p:pic>
        <p:nvPicPr>
          <p:cNvPr id="49155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513013"/>
            <a:ext cx="8229600" cy="2700337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9525" y="692150"/>
            <a:ext cx="8229600" cy="1143000"/>
          </a:xfrm>
        </p:spPr>
        <p:txBody>
          <a:bodyPr/>
          <a:lstStyle/>
          <a:p>
            <a:pPr algn="l"/>
            <a:r>
              <a:rPr lang="th-TH" alt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รางวัลผู้เข้าร่วมนำเสนอ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4864"/>
            <a:ext cx="6120680" cy="4590510"/>
          </a:xfrm>
          <a:prstGeom prst="rect">
            <a:avLst/>
          </a:prstGeom>
        </p:spPr>
      </p:pic>
      <p:sp>
        <p:nvSpPr>
          <p:cNvPr id="6" name="ชื่อเรื่อง 1"/>
          <p:cNvSpPr txBox="1">
            <a:spLocks/>
          </p:cNvSpPr>
          <p:nvPr/>
        </p:nvSpPr>
        <p:spPr bwMode="auto">
          <a:xfrm>
            <a:off x="3275856" y="1412776"/>
            <a:ext cx="529474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th-TH" alt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ความสนุกยังมีต่อใน </a:t>
            </a:r>
            <a:r>
              <a:rPr lang="en-US" alt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EP7.</a:t>
            </a:r>
            <a:r>
              <a:rPr lang="th-TH" alt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งานคุณภาพ </a:t>
            </a:r>
            <a:r>
              <a:rPr lang="en-US" alt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QOF</a:t>
            </a:r>
            <a:endParaRPr lang="th-TH" alt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243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517525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การลงทะเบียนผู้ป่วยใหม่</a:t>
            </a:r>
          </a:p>
        </p:txBody>
      </p:sp>
      <p:pic>
        <p:nvPicPr>
          <p:cNvPr id="1843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47053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793750" y="3552825"/>
            <a:ext cx="53816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419475" y="4056063"/>
            <a:ext cx="538163" cy="1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8438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2205038"/>
            <a:ext cx="3922713" cy="4525962"/>
          </a:xfrm>
        </p:spPr>
      </p:pic>
      <p:sp>
        <p:nvSpPr>
          <p:cNvPr id="8" name="สี่เหลี่ยมผืนผ้า 7"/>
          <p:cNvSpPr/>
          <p:nvPr/>
        </p:nvSpPr>
        <p:spPr>
          <a:xfrm>
            <a:off x="5511800" y="3429000"/>
            <a:ext cx="5842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940425" y="4200525"/>
            <a:ext cx="935038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5803900" y="4735513"/>
            <a:ext cx="936625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5886450" y="5199063"/>
            <a:ext cx="936625" cy="188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8443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5006975"/>
            <a:ext cx="37687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2719388" y="5721350"/>
            <a:ext cx="6477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36588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งานเวชระเบียน</a:t>
            </a:r>
            <a:b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ระบบติดตามเวชระเบียน</a:t>
            </a:r>
            <a:endParaRPr lang="th-TH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62213"/>
            <a:ext cx="8229600" cy="2801937"/>
          </a:xfrm>
        </p:spPr>
      </p:pic>
      <p:sp>
        <p:nvSpPr>
          <p:cNvPr id="6" name="ชื่อเรื่อง 1"/>
          <p:cNvSpPr txBox="1">
            <a:spLocks/>
          </p:cNvSpPr>
          <p:nvPr/>
        </p:nvSpPr>
        <p:spPr bwMode="auto">
          <a:xfrm>
            <a:off x="214313" y="55165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เลือกช่วงวันที่ ที่ต้องการปรับเวชระเบียน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1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492375"/>
            <a:ext cx="8229600" cy="2801938"/>
          </a:xfrm>
        </p:spPr>
      </p:pic>
      <p:sp>
        <p:nvSpPr>
          <p:cNvPr id="2" name="สี่เหลี่ยมผืนผ้า 1"/>
          <p:cNvSpPr/>
          <p:nvPr/>
        </p:nvSpPr>
        <p:spPr>
          <a:xfrm>
            <a:off x="5364163" y="3860800"/>
            <a:ext cx="15113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225" y="187325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สังเกต</a:t>
            </a:r>
            <a:r>
              <a:rPr lang="th-TH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แท็บ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ตัว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ในโปรแกรม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Hosxp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20483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62188"/>
            <a:ext cx="8050213" cy="4525962"/>
          </a:xfrm>
        </p:spPr>
      </p:pic>
      <p:sp>
        <p:nvSpPr>
          <p:cNvPr id="11" name="สี่เหลี่ยมผืนผ้า 10"/>
          <p:cNvSpPr/>
          <p:nvPr/>
        </p:nvSpPr>
        <p:spPr>
          <a:xfrm>
            <a:off x="7019925" y="2838450"/>
            <a:ext cx="288925" cy="29511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2" name="เมฆ 11"/>
          <p:cNvSpPr/>
          <p:nvPr/>
        </p:nvSpPr>
        <p:spPr>
          <a:xfrm>
            <a:off x="5292725" y="2838450"/>
            <a:ext cx="1727200" cy="863600"/>
          </a:xfrm>
          <a:prstGeom prst="cloud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200" dirty="0">
                <a:solidFill>
                  <a:schemeClr val="tx1"/>
                </a:solidFill>
              </a:rPr>
              <a:t>บัตรยังไม่กลับมาห้องบัตร</a:t>
            </a:r>
          </a:p>
        </p:txBody>
      </p:sp>
      <p:sp>
        <p:nvSpPr>
          <p:cNvPr id="13" name="เมฆ 12"/>
          <p:cNvSpPr/>
          <p:nvPr/>
        </p:nvSpPr>
        <p:spPr>
          <a:xfrm>
            <a:off x="7343775" y="4133850"/>
            <a:ext cx="1800225" cy="1168400"/>
          </a:xfrm>
          <a:prstGeom prst="cloud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dirty="0">
                <a:solidFill>
                  <a:schemeClr val="tx1"/>
                </a:solidFill>
              </a:rPr>
              <a:t>บัตรกลับมาและสแกนเรียบร้อยแล้ว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66713" y="1146175"/>
            <a:ext cx="82296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th-TH" sz="2000" b="1" dirty="0" smtClean="0"/>
              <a:t> ช่วยให้สะดวกและง่ายขึ้นในการติดตามบัตร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th-TH" sz="2000" b="1" dirty="0" smtClean="0"/>
              <a:t>สามารถตามบัตรคนไข้กลับมาได้ครบถ้วน</a:t>
            </a:r>
          </a:p>
          <a:p>
            <a:pPr marL="0" indent="0" eaLnBrk="1" hangingPunct="1">
              <a:buFontTx/>
              <a:buNone/>
              <a:defRPr/>
            </a:pPr>
            <a:endParaRPr lang="th-TH" sz="2000" b="1" dirty="0" smtClean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538288" y="3059113"/>
            <a:ext cx="1089025" cy="2665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3" y="620713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งานเวชระเบียน</a:t>
            </a:r>
            <a:b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ระบบรวมประวัติการสแกนเวชระเบียน</a:t>
            </a:r>
          </a:p>
        </p:txBody>
      </p:sp>
      <p:pic>
        <p:nvPicPr>
          <p:cNvPr id="21507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636838"/>
            <a:ext cx="52578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4643438" y="2781300"/>
            <a:ext cx="1800225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23813" y="544513"/>
            <a:ext cx="8229601" cy="1143000"/>
          </a:xfrm>
        </p:spPr>
        <p:txBody>
          <a:bodyPr/>
          <a:lstStyle/>
          <a:p>
            <a:pPr algn="l"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เวชระเบียนที่มีการรวมการสแกน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1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2463800"/>
            <a:ext cx="73437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447925"/>
            <a:ext cx="734060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5940425" y="3073400"/>
            <a:ext cx="1655763" cy="300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227763" y="2784475"/>
            <a:ext cx="865187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924300" y="4221163"/>
            <a:ext cx="1655763" cy="182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893763" y="2492375"/>
            <a:ext cx="1806575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248150" y="3933825"/>
            <a:ext cx="755650" cy="142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248150" y="4076700"/>
            <a:ext cx="684213" cy="182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084888" y="4665663"/>
            <a:ext cx="574675" cy="73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924300" y="4667250"/>
            <a:ext cx="719138" cy="182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237163" y="4894263"/>
            <a:ext cx="1116012" cy="182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2656"/>
            <a:ext cx="3323346" cy="19019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altLang="zh-CN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งานบริหาร</a:t>
            </a:r>
          </a:p>
          <a:p>
            <a:pPr>
              <a:defRPr/>
            </a:pPr>
            <a:r>
              <a:rPr lang="th-TH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ระบบคลังพัสดุ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84675" y="4613275"/>
            <a:ext cx="1841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Freeform 2"/>
          <p:cNvSpPr>
            <a:spLocks/>
          </p:cNvSpPr>
          <p:nvPr/>
        </p:nvSpPr>
        <p:spPr bwMode="gray">
          <a:xfrm>
            <a:off x="4138613" y="5319713"/>
            <a:ext cx="4533900" cy="56832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357"/>
              </a:cxn>
              <a:cxn ang="0">
                <a:pos x="2667" y="357"/>
              </a:cxn>
              <a:cxn ang="0">
                <a:pos x="2854" y="182"/>
              </a:cxn>
              <a:cxn ang="0">
                <a:pos x="2667" y="0"/>
              </a:cxn>
              <a:cxn ang="0">
                <a:pos x="0" y="5"/>
              </a:cxn>
            </a:cxnLst>
            <a:rect l="0" t="0" r="r" b="b"/>
            <a:pathLst>
              <a:path w="2856" h="358">
                <a:moveTo>
                  <a:pt x="0" y="5"/>
                </a:moveTo>
                <a:lnTo>
                  <a:pt x="0" y="357"/>
                </a:lnTo>
                <a:cubicBezTo>
                  <a:pt x="97" y="358"/>
                  <a:pt x="2594" y="357"/>
                  <a:pt x="2667" y="357"/>
                </a:cubicBezTo>
                <a:cubicBezTo>
                  <a:pt x="2739" y="357"/>
                  <a:pt x="2851" y="321"/>
                  <a:pt x="2854" y="182"/>
                </a:cubicBezTo>
                <a:cubicBezTo>
                  <a:pt x="2856" y="43"/>
                  <a:pt x="2755" y="0"/>
                  <a:pt x="2667" y="0"/>
                </a:cubicBezTo>
                <a:cubicBezTo>
                  <a:pt x="2579" y="0"/>
                  <a:pt x="95" y="5"/>
                  <a:pt x="0" y="5"/>
                </a:cubicBez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8274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82745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8" name="Freeform 3"/>
          <p:cNvSpPr>
            <a:spLocks/>
          </p:cNvSpPr>
          <p:nvPr/>
        </p:nvSpPr>
        <p:spPr bwMode="gray">
          <a:xfrm>
            <a:off x="3398838" y="5319713"/>
            <a:ext cx="609600" cy="568325"/>
          </a:xfrm>
          <a:custGeom>
            <a:avLst/>
            <a:gdLst/>
            <a:ahLst/>
            <a:cxnLst>
              <a:cxn ang="0">
                <a:pos x="372" y="1"/>
              </a:cxn>
              <a:cxn ang="0">
                <a:pos x="372" y="358"/>
              </a:cxn>
              <a:cxn ang="0">
                <a:pos x="165" y="357"/>
              </a:cxn>
              <a:cxn ang="0">
                <a:pos x="0" y="181"/>
              </a:cxn>
              <a:cxn ang="0">
                <a:pos x="164" y="1"/>
              </a:cxn>
              <a:cxn ang="0">
                <a:pos x="372" y="1"/>
              </a:cxn>
            </a:cxnLst>
            <a:rect l="0" t="0" r="r" b="b"/>
            <a:pathLst>
              <a:path w="372" h="358">
                <a:moveTo>
                  <a:pt x="372" y="1"/>
                </a:moveTo>
                <a:cubicBezTo>
                  <a:pt x="372" y="179"/>
                  <a:pt x="372" y="358"/>
                  <a:pt x="372" y="358"/>
                </a:cubicBezTo>
                <a:lnTo>
                  <a:pt x="165" y="357"/>
                </a:lnTo>
                <a:cubicBezTo>
                  <a:pt x="137" y="357"/>
                  <a:pt x="0" y="316"/>
                  <a:pt x="0" y="181"/>
                </a:cubicBezTo>
                <a:cubicBezTo>
                  <a:pt x="0" y="46"/>
                  <a:pt x="126" y="0"/>
                  <a:pt x="164" y="1"/>
                </a:cubicBezTo>
                <a:lnTo>
                  <a:pt x="372" y="1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8196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81961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0" name="Freeform 4"/>
          <p:cNvSpPr>
            <a:spLocks/>
          </p:cNvSpPr>
          <p:nvPr/>
        </p:nvSpPr>
        <p:spPr bwMode="gray">
          <a:xfrm>
            <a:off x="4138613" y="4360863"/>
            <a:ext cx="4533900" cy="56832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357"/>
              </a:cxn>
              <a:cxn ang="0">
                <a:pos x="2667" y="357"/>
              </a:cxn>
              <a:cxn ang="0">
                <a:pos x="2854" y="182"/>
              </a:cxn>
              <a:cxn ang="0">
                <a:pos x="2667" y="0"/>
              </a:cxn>
              <a:cxn ang="0">
                <a:pos x="0" y="5"/>
              </a:cxn>
            </a:cxnLst>
            <a:rect l="0" t="0" r="r" b="b"/>
            <a:pathLst>
              <a:path w="2856" h="358">
                <a:moveTo>
                  <a:pt x="0" y="5"/>
                </a:moveTo>
                <a:lnTo>
                  <a:pt x="0" y="357"/>
                </a:lnTo>
                <a:cubicBezTo>
                  <a:pt x="97" y="358"/>
                  <a:pt x="2594" y="357"/>
                  <a:pt x="2667" y="357"/>
                </a:cubicBezTo>
                <a:cubicBezTo>
                  <a:pt x="2739" y="357"/>
                  <a:pt x="2851" y="321"/>
                  <a:pt x="2854" y="182"/>
                </a:cubicBezTo>
                <a:cubicBezTo>
                  <a:pt x="2856" y="43"/>
                  <a:pt x="2755" y="0"/>
                  <a:pt x="2667" y="0"/>
                </a:cubicBezTo>
                <a:cubicBezTo>
                  <a:pt x="2579" y="0"/>
                  <a:pt x="95" y="5"/>
                  <a:pt x="0" y="5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72941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72941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1" name="Freeform 5"/>
          <p:cNvSpPr>
            <a:spLocks/>
          </p:cNvSpPr>
          <p:nvPr/>
        </p:nvSpPr>
        <p:spPr bwMode="gray">
          <a:xfrm>
            <a:off x="3398838" y="4360863"/>
            <a:ext cx="609600" cy="568325"/>
          </a:xfrm>
          <a:custGeom>
            <a:avLst/>
            <a:gdLst/>
            <a:ahLst/>
            <a:cxnLst>
              <a:cxn ang="0">
                <a:pos x="372" y="1"/>
              </a:cxn>
              <a:cxn ang="0">
                <a:pos x="372" y="358"/>
              </a:cxn>
              <a:cxn ang="0">
                <a:pos x="165" y="357"/>
              </a:cxn>
              <a:cxn ang="0">
                <a:pos x="0" y="181"/>
              </a:cxn>
              <a:cxn ang="0">
                <a:pos x="164" y="1"/>
              </a:cxn>
              <a:cxn ang="0">
                <a:pos x="372" y="1"/>
              </a:cxn>
            </a:cxnLst>
            <a:rect l="0" t="0" r="r" b="b"/>
            <a:pathLst>
              <a:path w="372" h="358">
                <a:moveTo>
                  <a:pt x="372" y="1"/>
                </a:moveTo>
                <a:cubicBezTo>
                  <a:pt x="372" y="179"/>
                  <a:pt x="372" y="358"/>
                  <a:pt x="372" y="358"/>
                </a:cubicBezTo>
                <a:lnTo>
                  <a:pt x="165" y="357"/>
                </a:lnTo>
                <a:cubicBezTo>
                  <a:pt x="137" y="357"/>
                  <a:pt x="0" y="316"/>
                  <a:pt x="0" y="181"/>
                </a:cubicBezTo>
                <a:cubicBezTo>
                  <a:pt x="0" y="46"/>
                  <a:pt x="126" y="0"/>
                  <a:pt x="164" y="1"/>
                </a:cubicBezTo>
                <a:lnTo>
                  <a:pt x="372" y="1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81961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81961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3560" name="Text Box 6"/>
          <p:cNvSpPr txBox="1">
            <a:spLocks noChangeArrowheads="1"/>
          </p:cNvSpPr>
          <p:nvPr/>
        </p:nvSpPr>
        <p:spPr bwMode="gray">
          <a:xfrm>
            <a:off x="4541838" y="4419600"/>
            <a:ext cx="3581400" cy="6096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h-TH" altLang="zh-CN" sz="2400" b="1">
                <a:solidFill>
                  <a:schemeClr val="bg1"/>
                </a:solidFill>
              </a:rPr>
              <a:t>คีย์เบิก</a:t>
            </a:r>
            <a:endParaRPr lang="en-US" altLang="zh-CN" sz="2400" b="1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  <p:sp>
        <p:nvSpPr>
          <p:cNvPr id="23561" name="Freeform 7"/>
          <p:cNvSpPr>
            <a:spLocks/>
          </p:cNvSpPr>
          <p:nvPr/>
        </p:nvSpPr>
        <p:spPr bwMode="gray">
          <a:xfrm>
            <a:off x="4138613" y="3395663"/>
            <a:ext cx="4533900" cy="568325"/>
          </a:xfrm>
          <a:custGeom>
            <a:avLst/>
            <a:gdLst>
              <a:gd name="T0" fmla="*/ 0 w 2856"/>
              <a:gd name="T1" fmla="*/ 2147483646 h 358"/>
              <a:gd name="T2" fmla="*/ 0 w 2856"/>
              <a:gd name="T3" fmla="*/ 2147483646 h 358"/>
              <a:gd name="T4" fmla="*/ 2147483646 w 2856"/>
              <a:gd name="T5" fmla="*/ 2147483646 h 358"/>
              <a:gd name="T6" fmla="*/ 2147483646 w 2856"/>
              <a:gd name="T7" fmla="*/ 2147483646 h 358"/>
              <a:gd name="T8" fmla="*/ 2147483646 w 2856"/>
              <a:gd name="T9" fmla="*/ 0 h 358"/>
              <a:gd name="T10" fmla="*/ 0 w 2856"/>
              <a:gd name="T11" fmla="*/ 2147483646 h 3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56" h="358">
                <a:moveTo>
                  <a:pt x="0" y="5"/>
                </a:moveTo>
                <a:lnTo>
                  <a:pt x="0" y="357"/>
                </a:lnTo>
                <a:cubicBezTo>
                  <a:pt x="97" y="358"/>
                  <a:pt x="2594" y="357"/>
                  <a:pt x="2667" y="357"/>
                </a:cubicBezTo>
                <a:cubicBezTo>
                  <a:pt x="2739" y="357"/>
                  <a:pt x="2851" y="321"/>
                  <a:pt x="2854" y="182"/>
                </a:cubicBezTo>
                <a:cubicBezTo>
                  <a:pt x="2856" y="43"/>
                  <a:pt x="2755" y="0"/>
                  <a:pt x="2667" y="0"/>
                </a:cubicBezTo>
                <a:cubicBezTo>
                  <a:pt x="2579" y="0"/>
                  <a:pt x="95" y="5"/>
                  <a:pt x="0" y="5"/>
                </a:cubicBezTo>
                <a:close/>
              </a:path>
            </a:pathLst>
          </a:custGeom>
          <a:solidFill>
            <a:srgbClr val="FFC000"/>
          </a:soli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23562" name="Freeform 8"/>
          <p:cNvSpPr>
            <a:spLocks/>
          </p:cNvSpPr>
          <p:nvPr/>
        </p:nvSpPr>
        <p:spPr bwMode="gray">
          <a:xfrm>
            <a:off x="3398838" y="3395663"/>
            <a:ext cx="609600" cy="568325"/>
          </a:xfrm>
          <a:custGeom>
            <a:avLst/>
            <a:gdLst>
              <a:gd name="T0" fmla="*/ 2147483646 w 372"/>
              <a:gd name="T1" fmla="*/ 2147483646 h 358"/>
              <a:gd name="T2" fmla="*/ 2147483646 w 372"/>
              <a:gd name="T3" fmla="*/ 2147483646 h 358"/>
              <a:gd name="T4" fmla="*/ 2147483646 w 372"/>
              <a:gd name="T5" fmla="*/ 2147483646 h 358"/>
              <a:gd name="T6" fmla="*/ 0 w 372"/>
              <a:gd name="T7" fmla="*/ 2147483646 h 358"/>
              <a:gd name="T8" fmla="*/ 2147483646 w 372"/>
              <a:gd name="T9" fmla="*/ 2147483646 h 358"/>
              <a:gd name="T10" fmla="*/ 2147483646 w 372"/>
              <a:gd name="T11" fmla="*/ 2147483646 h 3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72" h="358">
                <a:moveTo>
                  <a:pt x="372" y="1"/>
                </a:moveTo>
                <a:cubicBezTo>
                  <a:pt x="372" y="179"/>
                  <a:pt x="372" y="358"/>
                  <a:pt x="372" y="358"/>
                </a:cubicBezTo>
                <a:lnTo>
                  <a:pt x="165" y="357"/>
                </a:lnTo>
                <a:cubicBezTo>
                  <a:pt x="137" y="357"/>
                  <a:pt x="0" y="316"/>
                  <a:pt x="0" y="181"/>
                </a:cubicBezTo>
                <a:cubicBezTo>
                  <a:pt x="0" y="46"/>
                  <a:pt x="126" y="0"/>
                  <a:pt x="164" y="1"/>
                </a:cubicBezTo>
                <a:lnTo>
                  <a:pt x="372" y="1"/>
                </a:lnTo>
                <a:close/>
              </a:path>
            </a:pathLst>
          </a:custGeom>
          <a:solidFill>
            <a:srgbClr val="FFC000"/>
          </a:soli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15" name="Freeform 9"/>
          <p:cNvSpPr>
            <a:spLocks/>
          </p:cNvSpPr>
          <p:nvPr/>
        </p:nvSpPr>
        <p:spPr bwMode="gray">
          <a:xfrm>
            <a:off x="4138613" y="2465388"/>
            <a:ext cx="4533900" cy="56832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357"/>
              </a:cxn>
              <a:cxn ang="0">
                <a:pos x="2667" y="357"/>
              </a:cxn>
              <a:cxn ang="0">
                <a:pos x="2854" y="182"/>
              </a:cxn>
              <a:cxn ang="0">
                <a:pos x="2667" y="0"/>
              </a:cxn>
              <a:cxn ang="0">
                <a:pos x="0" y="5"/>
              </a:cxn>
            </a:cxnLst>
            <a:rect l="0" t="0" r="r" b="b"/>
            <a:pathLst>
              <a:path w="2856" h="358">
                <a:moveTo>
                  <a:pt x="0" y="5"/>
                </a:moveTo>
                <a:lnTo>
                  <a:pt x="0" y="357"/>
                </a:lnTo>
                <a:cubicBezTo>
                  <a:pt x="97" y="358"/>
                  <a:pt x="2594" y="357"/>
                  <a:pt x="2667" y="357"/>
                </a:cubicBezTo>
                <a:cubicBezTo>
                  <a:pt x="2739" y="357"/>
                  <a:pt x="2851" y="321"/>
                  <a:pt x="2854" y="182"/>
                </a:cubicBezTo>
                <a:cubicBezTo>
                  <a:pt x="2856" y="43"/>
                  <a:pt x="2755" y="0"/>
                  <a:pt x="2667" y="0"/>
                </a:cubicBezTo>
                <a:cubicBezTo>
                  <a:pt x="2579" y="0"/>
                  <a:pt x="95" y="5"/>
                  <a:pt x="0" y="5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81961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81961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6" name="Freeform 10"/>
          <p:cNvSpPr>
            <a:spLocks/>
          </p:cNvSpPr>
          <p:nvPr/>
        </p:nvSpPr>
        <p:spPr bwMode="gray">
          <a:xfrm>
            <a:off x="3398838" y="2465388"/>
            <a:ext cx="609600" cy="568325"/>
          </a:xfrm>
          <a:custGeom>
            <a:avLst/>
            <a:gdLst/>
            <a:ahLst/>
            <a:cxnLst>
              <a:cxn ang="0">
                <a:pos x="372" y="1"/>
              </a:cxn>
              <a:cxn ang="0">
                <a:pos x="372" y="358"/>
              </a:cxn>
              <a:cxn ang="0">
                <a:pos x="165" y="357"/>
              </a:cxn>
              <a:cxn ang="0">
                <a:pos x="0" y="181"/>
              </a:cxn>
              <a:cxn ang="0">
                <a:pos x="164" y="1"/>
              </a:cxn>
              <a:cxn ang="0">
                <a:pos x="372" y="1"/>
              </a:cxn>
            </a:cxnLst>
            <a:rect l="0" t="0" r="r" b="b"/>
            <a:pathLst>
              <a:path w="372" h="358">
                <a:moveTo>
                  <a:pt x="372" y="1"/>
                </a:moveTo>
                <a:cubicBezTo>
                  <a:pt x="372" y="179"/>
                  <a:pt x="372" y="358"/>
                  <a:pt x="372" y="358"/>
                </a:cubicBezTo>
                <a:lnTo>
                  <a:pt x="165" y="357"/>
                </a:lnTo>
                <a:cubicBezTo>
                  <a:pt x="137" y="357"/>
                  <a:pt x="0" y="316"/>
                  <a:pt x="0" y="181"/>
                </a:cubicBezTo>
                <a:cubicBezTo>
                  <a:pt x="0" y="46"/>
                  <a:pt x="126" y="0"/>
                  <a:pt x="164" y="1"/>
                </a:cubicBezTo>
                <a:lnTo>
                  <a:pt x="372" y="1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81961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81961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3565" name="Text Box 11"/>
          <p:cNvSpPr txBox="1">
            <a:spLocks noChangeArrowheads="1"/>
          </p:cNvSpPr>
          <p:nvPr/>
        </p:nvSpPr>
        <p:spPr bwMode="gray">
          <a:xfrm>
            <a:off x="4521200" y="2506663"/>
            <a:ext cx="3581400" cy="6096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h-TH" altLang="zh-CN" sz="2400" b="1">
                <a:solidFill>
                  <a:schemeClr val="bg1"/>
                </a:solidFill>
              </a:rPr>
              <a:t>เข้าเว็บ</a:t>
            </a:r>
            <a:endParaRPr lang="en-US" altLang="zh-CN" sz="2400" b="1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  <p:sp>
        <p:nvSpPr>
          <p:cNvPr id="23566" name="Text Box 12"/>
          <p:cNvSpPr txBox="1">
            <a:spLocks noChangeArrowheads="1"/>
          </p:cNvSpPr>
          <p:nvPr/>
        </p:nvSpPr>
        <p:spPr bwMode="gray">
          <a:xfrm>
            <a:off x="4541838" y="3454400"/>
            <a:ext cx="3581400" cy="6096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h-TH" altLang="zh-CN" sz="2400" b="1">
                <a:solidFill>
                  <a:schemeClr val="bg1"/>
                </a:solidFill>
              </a:rPr>
              <a:t>ล็อกอิน</a:t>
            </a:r>
            <a:endParaRPr lang="en-US" altLang="zh-CN" sz="2400" b="1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  <p:sp>
        <p:nvSpPr>
          <p:cNvPr id="23567" name="Text Box 13"/>
          <p:cNvSpPr txBox="1">
            <a:spLocks noChangeArrowheads="1"/>
          </p:cNvSpPr>
          <p:nvPr/>
        </p:nvSpPr>
        <p:spPr bwMode="gray">
          <a:xfrm>
            <a:off x="4541838" y="5387975"/>
            <a:ext cx="3581400" cy="6096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h-TH" altLang="zh-CN" sz="2400" b="1">
                <a:solidFill>
                  <a:schemeClr val="bg1"/>
                </a:solidFill>
              </a:rPr>
              <a:t>รับของ</a:t>
            </a:r>
            <a:endParaRPr lang="en-US" altLang="zh-CN" sz="2400" b="1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  <p:sp>
        <p:nvSpPr>
          <p:cNvPr id="23568" name="Text Box 14"/>
          <p:cNvSpPr txBox="1">
            <a:spLocks noChangeArrowheads="1"/>
          </p:cNvSpPr>
          <p:nvPr/>
        </p:nvSpPr>
        <p:spPr bwMode="gray">
          <a:xfrm>
            <a:off x="3570288" y="2417763"/>
            <a:ext cx="304800" cy="6461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sz="3600" b="1">
                <a:solidFill>
                  <a:schemeClr val="bg1"/>
                </a:solidFill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23569" name="Text Box 15"/>
          <p:cNvSpPr txBox="1">
            <a:spLocks noChangeArrowheads="1"/>
          </p:cNvSpPr>
          <p:nvPr/>
        </p:nvSpPr>
        <p:spPr bwMode="gray">
          <a:xfrm>
            <a:off x="3570288" y="3357563"/>
            <a:ext cx="304800" cy="6461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sz="3600" b="1">
                <a:solidFill>
                  <a:schemeClr val="bg1"/>
                </a:solidFill>
                <a:ea typeface="SimSun" panose="02010600030101010101" pitchFamily="2" charset="-122"/>
              </a:rPr>
              <a:t>2</a:t>
            </a:r>
          </a:p>
        </p:txBody>
      </p:sp>
      <p:sp>
        <p:nvSpPr>
          <p:cNvPr id="23570" name="Text Box 16"/>
          <p:cNvSpPr txBox="1">
            <a:spLocks noChangeArrowheads="1"/>
          </p:cNvSpPr>
          <p:nvPr/>
        </p:nvSpPr>
        <p:spPr bwMode="gray">
          <a:xfrm>
            <a:off x="3570288" y="4310063"/>
            <a:ext cx="304800" cy="6461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sz="3600" b="1">
                <a:solidFill>
                  <a:schemeClr val="bg1"/>
                </a:solidFill>
                <a:ea typeface="SimSun" panose="02010600030101010101" pitchFamily="2" charset="-122"/>
              </a:rPr>
              <a:t>3</a:t>
            </a:r>
          </a:p>
        </p:txBody>
      </p:sp>
      <p:sp>
        <p:nvSpPr>
          <p:cNvPr id="23571" name="Text Box 17"/>
          <p:cNvSpPr txBox="1">
            <a:spLocks noChangeArrowheads="1"/>
          </p:cNvSpPr>
          <p:nvPr/>
        </p:nvSpPr>
        <p:spPr bwMode="gray">
          <a:xfrm>
            <a:off x="3560763" y="5272088"/>
            <a:ext cx="304800" cy="6461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sz="3600" b="1">
                <a:solidFill>
                  <a:schemeClr val="bg1"/>
                </a:solidFill>
                <a:ea typeface="SimSun" panose="02010600030101010101" pitchFamily="2" charset="-122"/>
              </a:rPr>
              <a:t>4</a:t>
            </a:r>
          </a:p>
        </p:txBody>
      </p:sp>
      <p:pic>
        <p:nvPicPr>
          <p:cNvPr id="24" name="ตัวแทนเนื้อหา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751" y="2688729"/>
            <a:ext cx="2861523" cy="30516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9000" sy="109000" algn="ctr" rotWithShape="0">
              <a:srgbClr val="000000">
                <a:alpha val="70000"/>
              </a:srgbClr>
            </a:outerShdw>
            <a:reflection stA="95000" endPos="23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5910</TotalTime>
  <Words>212</Words>
  <Application>Microsoft Office PowerPoint</Application>
  <PresentationFormat>นำเสนอทางหน้าจอ (4:3)</PresentationFormat>
  <Paragraphs>59</Paragraphs>
  <Slides>34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34</vt:i4>
      </vt:variant>
    </vt:vector>
  </HeadingPairs>
  <TitlesOfParts>
    <vt:vector size="44" baseType="lpstr">
      <vt:lpstr>微软雅黑</vt:lpstr>
      <vt:lpstr>SimSun</vt:lpstr>
      <vt:lpstr>Arial</vt:lpstr>
      <vt:lpstr>Arial (หัวเรื่อง)</vt:lpstr>
      <vt:lpstr>Calibri</vt:lpstr>
      <vt:lpstr>Cordia New</vt:lpstr>
      <vt:lpstr>Showcard Gothic</vt:lpstr>
      <vt:lpstr>Wingdings</vt:lpstr>
      <vt:lpstr>Diseño predeterminado</vt:lpstr>
      <vt:lpstr>1_Diseño predeterminado</vt:lpstr>
      <vt:lpstr>งานนำเสนอ PowerPoint</vt:lpstr>
      <vt:lpstr>ระบบสารสนเทศในปี 2561 </vt:lpstr>
      <vt:lpstr>งานเวชระเบียน ระบบลงทะเบียนผู้ป่วยใหม่ออนไลน์</vt:lpstr>
      <vt:lpstr>การลงทะเบียนผู้ป่วยใหม่</vt:lpstr>
      <vt:lpstr>งานเวชระเบียน ระบบติดตามเวชระเบียน</vt:lpstr>
      <vt:lpstr>สังเกตแท็บตัวCในโปรแกรม Hosxp</vt:lpstr>
      <vt:lpstr>งานเวชระเบียน ระบบรวมประวัติการสแกนเวชระเบียน</vt:lpstr>
      <vt:lpstr>เวชระเบียนที่มีการรวมการสแกน</vt:lpstr>
      <vt:lpstr>งานนำเสนอ PowerPoint</vt:lpstr>
      <vt:lpstr>คีย์เบิกพัสดุ</vt:lpstr>
      <vt:lpstr>เซ็นรับพัสดุ</vt:lpstr>
      <vt:lpstr>งานเภสัชกรรม ระบบสั่งซื้อยาสมุนไพรออนไลน์</vt:lpstr>
      <vt:lpstr>ระบบสั่งซื้อยาสมุนไพรออนไลน์</vt:lpstr>
      <vt:lpstr>งานนำเสนอ PowerPoint</vt:lpstr>
      <vt:lpstr>งานนำเสนอ PowerPoint</vt:lpstr>
      <vt:lpstr>งานนำเสนอ PowerPoint</vt:lpstr>
      <vt:lpstr>งานบริหาร ระบบเอกสารคุณภาพ E-BOOK</vt:lpstr>
      <vt:lpstr>ระบบเอกสารคุณภาพ E-BOOK</vt:lpstr>
      <vt:lpstr>ระบบตรวจสอบ 43 แฟ้ม</vt:lpstr>
      <vt:lpstr>ระบบหลักประกันสุขภาพ</vt:lpstr>
      <vt:lpstr>ข้อมูลรายงาน</vt:lpstr>
      <vt:lpstr>งานบริหาร ระบบประกาศจัดซื้อจัดจ้าง</vt:lpstr>
      <vt:lpstr>รายการประกาศจัดซื้อจัดจ้าง</vt:lpstr>
      <vt:lpstr>ระบบภาพกิจกรรม</vt:lpstr>
      <vt:lpstr>รายการภาพกิจกรรมหน้าเว็บ</vt:lpstr>
      <vt:lpstr>ระบบข่าวประชาสัมพันธ์</vt:lpstr>
      <vt:lpstr>รายการข่าวประชาสัมพันธ์</vt:lpstr>
      <vt:lpstr>งานบริหาร ระบบขอใช้รถยนต์</vt:lpstr>
      <vt:lpstr>งานบริหาร ระบบขอใช้ห้องประชุม</vt:lpstr>
      <vt:lpstr>ระบบแบบสอบถามออนไลน์</vt:lpstr>
      <vt:lpstr>- หน้าประมวลผลคำตอบ</vt:lpstr>
      <vt:lpstr>ระบบติดต่อสอบถาม</vt:lpstr>
      <vt:lpstr>รายการติดต่อสอถาม</vt:lpstr>
      <vt:lpstr>รางวัลผู้เข้าร่วมนำเสนอ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Mr.KKD</cp:lastModifiedBy>
  <cp:revision>766</cp:revision>
  <dcterms:created xsi:type="dcterms:W3CDTF">2010-05-23T14:28:12Z</dcterms:created>
  <dcterms:modified xsi:type="dcterms:W3CDTF">2021-08-17T09:07:54Z</dcterms:modified>
</cp:coreProperties>
</file>